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6" r:id="rId2"/>
    <p:sldId id="261" r:id="rId3"/>
    <p:sldId id="307" r:id="rId4"/>
    <p:sldId id="308" r:id="rId5"/>
    <p:sldId id="309" r:id="rId6"/>
    <p:sldId id="332" r:id="rId7"/>
    <p:sldId id="333" r:id="rId8"/>
    <p:sldId id="310" r:id="rId9"/>
    <p:sldId id="311" r:id="rId10"/>
    <p:sldId id="313" r:id="rId11"/>
    <p:sldId id="314" r:id="rId12"/>
    <p:sldId id="315" r:id="rId13"/>
    <p:sldId id="317" r:id="rId14"/>
    <p:sldId id="318" r:id="rId15"/>
    <p:sldId id="319" r:id="rId16"/>
    <p:sldId id="334" r:id="rId17"/>
    <p:sldId id="320" r:id="rId18"/>
    <p:sldId id="321" r:id="rId19"/>
    <p:sldId id="323" r:id="rId20"/>
    <p:sldId id="324" r:id="rId21"/>
    <p:sldId id="325" r:id="rId22"/>
    <p:sldId id="326" r:id="rId23"/>
    <p:sldId id="327" r:id="rId24"/>
    <p:sldId id="329" r:id="rId2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40" autoAdjust="0"/>
    <p:restoredTop sz="94660"/>
  </p:normalViewPr>
  <p:slideViewPr>
    <p:cSldViewPr>
      <p:cViewPr>
        <p:scale>
          <a:sx n="62" d="100"/>
          <a:sy n="62" d="100"/>
        </p:scale>
        <p:origin x="-1386" y="-5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10B7874-6E9A-4F7D-8B0D-1E353F35959D}" type="datetimeFigureOut">
              <a:rPr lang="pt-BR" smtClean="0"/>
              <a:pPr/>
              <a:t>02/08/2013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806388-3160-40E3-AE31-514F15481DF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10B7874-6E9A-4F7D-8B0D-1E353F35959D}" type="datetimeFigureOut">
              <a:rPr lang="pt-BR" smtClean="0"/>
              <a:pPr/>
              <a:t>02/08/2013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9806388-3160-40E3-AE31-514F15481DF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5576" y="1988840"/>
            <a:ext cx="7702624" cy="1728192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pt-BR" dirty="0"/>
              <a:t/>
            </a:r>
            <a:br>
              <a:rPr lang="pt-BR" dirty="0"/>
            </a:br>
            <a:r>
              <a:rPr lang="pt-BR" dirty="0"/>
              <a:t> </a:t>
            </a:r>
            <a:r>
              <a:rPr lang="pt-BR" b="1" dirty="0">
                <a:solidFill>
                  <a:srgbClr val="FF0000"/>
                </a:solidFill>
              </a:rPr>
              <a:t>Gestão de Operações e Logística II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83568" y="3573016"/>
            <a:ext cx="6400800" cy="1415008"/>
          </a:xfrm>
        </p:spPr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Videoaula 4 </a:t>
            </a:r>
          </a:p>
          <a:p>
            <a:r>
              <a:rPr lang="pt-BR" dirty="0" smtClean="0">
                <a:solidFill>
                  <a:schemeClr val="tx1"/>
                </a:solidFill>
              </a:rPr>
              <a:t>Prof. Eduardo Lobo, Dr.</a:t>
            </a:r>
          </a:p>
          <a:p>
            <a:endParaRPr lang="pt-BR" dirty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62880" y="1349896"/>
            <a:ext cx="8229600" cy="1143000"/>
          </a:xfrm>
        </p:spPr>
        <p:txBody>
          <a:bodyPr/>
          <a:lstStyle/>
          <a:p>
            <a:r>
              <a:rPr lang="pt-BR" sz="4000" b="1" dirty="0" smtClean="0"/>
              <a:t>Gestão de Filas</a:t>
            </a:r>
            <a:endParaRPr lang="pt-BR" sz="4000" dirty="0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27328" t="37225" r="29715" b="16636"/>
          <a:stretch>
            <a:fillRect/>
          </a:stretch>
        </p:blipFill>
        <p:spPr bwMode="auto">
          <a:xfrm>
            <a:off x="2123728" y="2204864"/>
            <a:ext cx="5688632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135475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>Gestão de Filas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2276872"/>
            <a:ext cx="8244408" cy="345638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pt-BR" sz="2400" b="1" dirty="0" smtClean="0"/>
              <a:t>Medidas de desempenho:</a:t>
            </a:r>
          </a:p>
          <a:p>
            <a:r>
              <a:rPr lang="pt-BR" sz="2400" dirty="0" smtClean="0"/>
              <a:t>o tempo médio que cada cliente fica na fila; </a:t>
            </a:r>
          </a:p>
          <a:p>
            <a:r>
              <a:rPr lang="pt-BR" sz="2400" dirty="0" smtClean="0"/>
              <a:t>o tamanho médio da fila; </a:t>
            </a:r>
          </a:p>
          <a:p>
            <a:r>
              <a:rPr lang="pt-BR" sz="2400" dirty="0" smtClean="0"/>
              <a:t>o tempo médio de atendimento; </a:t>
            </a:r>
          </a:p>
          <a:p>
            <a:r>
              <a:rPr lang="pt-BR" sz="2400" dirty="0" smtClean="0"/>
              <a:t>o tempo de ociosidade do sistema; </a:t>
            </a:r>
          </a:p>
          <a:p>
            <a:r>
              <a:rPr lang="pt-BR" sz="2400" dirty="0" smtClean="0"/>
              <a:t>a utilização média dos recursos; e </a:t>
            </a:r>
          </a:p>
          <a:p>
            <a:r>
              <a:rPr lang="pt-BR" sz="2400" dirty="0" smtClean="0"/>
              <a:t>o número máximo de pessoas na fila (para determinar se há espaço físico disponível).</a:t>
            </a:r>
            <a:endParaRPr lang="pt-BR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282750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>Gestão de Filas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2060848"/>
            <a:ext cx="8100392" cy="39604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b="1" dirty="0" smtClean="0">
                <a:solidFill>
                  <a:srgbClr val="000000"/>
                </a:solidFill>
              </a:rPr>
              <a:t>Filas múltiplas:</a:t>
            </a:r>
          </a:p>
          <a:p>
            <a:r>
              <a:rPr lang="pt-BR" dirty="0" smtClean="0">
                <a:solidFill>
                  <a:srgbClr val="000000"/>
                </a:solidFill>
              </a:rPr>
              <a:t>O serviço prestado pode ser diferenciado;</a:t>
            </a:r>
          </a:p>
          <a:p>
            <a:r>
              <a:rPr lang="pt-BR" dirty="0" smtClean="0">
                <a:solidFill>
                  <a:srgbClr val="000000"/>
                </a:solidFill>
              </a:rPr>
              <a:t>A divisão do trabalho é possível;  </a:t>
            </a:r>
            <a:endParaRPr lang="pt-BR" i="1" dirty="0" smtClean="0">
              <a:solidFill>
                <a:srgbClr val="000000"/>
              </a:solidFill>
            </a:endParaRPr>
          </a:p>
          <a:p>
            <a:r>
              <a:rPr lang="pt-BR" dirty="0" smtClean="0">
                <a:solidFill>
                  <a:srgbClr val="000000"/>
                </a:solidFill>
              </a:rPr>
              <a:t>O cliente tem a opção de escolher o servidor de sua preferência;  </a:t>
            </a:r>
          </a:p>
          <a:p>
            <a:r>
              <a:rPr lang="pt-BR" dirty="0" smtClean="0">
                <a:solidFill>
                  <a:srgbClr val="000000"/>
                </a:solidFill>
              </a:rPr>
              <a:t>É possível sustar comportamentos de frustração.</a:t>
            </a:r>
            <a:endParaRPr lang="pt-BR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90872" y="1138734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>Gestão de Filas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48072" y="1844824"/>
            <a:ext cx="8316416" cy="4248472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pt-BR" sz="2200" b="1" dirty="0" smtClean="0">
                <a:solidFill>
                  <a:srgbClr val="000000"/>
                </a:solidFill>
              </a:rPr>
              <a:t>Filas única:</a:t>
            </a:r>
          </a:p>
          <a:p>
            <a:pPr>
              <a:lnSpc>
                <a:spcPct val="90000"/>
              </a:lnSpc>
            </a:pPr>
            <a:r>
              <a:rPr lang="pt-BR" sz="2200" dirty="0" smtClean="0"/>
              <a:t>A garantia de justiça a assegurar a regra de que o primeiro a chegar será o primeiro a ser atendido (FIFO) e que a regra se aplicará a todos;</a:t>
            </a:r>
          </a:p>
          <a:p>
            <a:pPr>
              <a:lnSpc>
                <a:spcPct val="90000"/>
              </a:lnSpc>
            </a:pPr>
            <a:r>
              <a:rPr lang="pt-BR" sz="2200" dirty="0" smtClean="0"/>
              <a:t>Há uma única fila; dessa forma, nenhuma ansiedade associada a ter ou não escolhido a fila mais rápida; </a:t>
            </a:r>
          </a:p>
          <a:p>
            <a:pPr>
              <a:lnSpc>
                <a:spcPct val="90000"/>
              </a:lnSpc>
            </a:pPr>
            <a:r>
              <a:rPr lang="pt-BR" sz="2200" dirty="0" smtClean="0"/>
              <a:t>Com apenas uma entrada no final da fila, o problema de passar à frente é resolvido e as renúncias tornam-se mais difíceis; </a:t>
            </a:r>
          </a:p>
          <a:p>
            <a:pPr>
              <a:lnSpc>
                <a:spcPct val="90000"/>
              </a:lnSpc>
            </a:pPr>
            <a:r>
              <a:rPr lang="pt-BR" sz="2200" dirty="0" smtClean="0"/>
              <a:t>A privacidade é aumentada, pois a transação é conduzida sem ninguém em pé imediatamente atrás da pessoa que está sendo atendida;</a:t>
            </a:r>
          </a:p>
          <a:p>
            <a:pPr>
              <a:lnSpc>
                <a:spcPct val="90000"/>
              </a:lnSpc>
            </a:pPr>
            <a:r>
              <a:rPr lang="pt-BR" sz="2200" dirty="0" smtClean="0"/>
              <a:t>Esse sistema é mais eficiente em termos de reduzir o tempo médio que os clientes gastam esperando na fila.</a:t>
            </a:r>
            <a:endParaRPr lang="pt-BR" sz="2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066726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>Gestão de Filas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772816"/>
            <a:ext cx="8352928" cy="5184576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pt-BR" b="1" dirty="0" smtClean="0">
                <a:solidFill>
                  <a:srgbClr val="0000FF"/>
                </a:solidFill>
              </a:rPr>
              <a:t>Sistema de senhas </a:t>
            </a:r>
            <a:r>
              <a:rPr lang="pt-BR" b="1" dirty="0" smtClean="0"/>
              <a:t>– variação da fila única:</a:t>
            </a:r>
          </a:p>
          <a:p>
            <a:r>
              <a:rPr lang="pt-BR" dirty="0" smtClean="0"/>
              <a:t>utilizam esses números para a indicação das posições em uma fila, desaparece a necessidade de uma fila formal.</a:t>
            </a:r>
          </a:p>
          <a:p>
            <a:r>
              <a:rPr lang="pt-BR" dirty="0" smtClean="0"/>
              <a:t>Os clientes ficam livres para circular, iniciar uma conversação, relaxar na cadeira, ou procurar qualquer outra distração. </a:t>
            </a:r>
          </a:p>
          <a:p>
            <a:r>
              <a:rPr lang="pt-BR" dirty="0" smtClean="0"/>
              <a:t>Infelizmente, como notado anteriormente, os clientes devem se manter alerta para ouvir a chamada dos seus números, sob pena de perder a vez de serem atendidos. </a:t>
            </a:r>
          </a:p>
          <a:p>
            <a:r>
              <a:rPr lang="pt-BR" dirty="0" smtClean="0"/>
              <a:t>Clientes que têm a oportunidade de circular enquanto esperam, frequentemente acabam comprando itens do que o previsto</a:t>
            </a:r>
            <a:endParaRPr lang="pt-B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75656" y="1282750"/>
            <a:ext cx="5770984" cy="1282154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>Gestão da Capacidade e da Demanda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2708920"/>
            <a:ext cx="8316416" cy="3356992"/>
          </a:xfrm>
        </p:spPr>
        <p:txBody>
          <a:bodyPr>
            <a:noAutofit/>
          </a:bodyPr>
          <a:lstStyle/>
          <a:p>
            <a:r>
              <a:rPr lang="pt-BR" sz="2800" dirty="0" smtClean="0">
                <a:solidFill>
                  <a:srgbClr val="000000"/>
                </a:solidFill>
              </a:rPr>
              <a:t>Gestão da oferta e da procura;</a:t>
            </a:r>
          </a:p>
          <a:p>
            <a:r>
              <a:rPr lang="pt-BR" sz="2800" dirty="0" smtClean="0">
                <a:solidFill>
                  <a:srgbClr val="000000"/>
                </a:solidFill>
              </a:rPr>
              <a:t>a demanda é o desejo ou a necessidade apoiados pela capacidade e intenção de compra, somente irá ocorrer se o consumidor tiver condições financeiras e o desejo de satisfazer suas necessidades; </a:t>
            </a:r>
          </a:p>
          <a:p>
            <a:r>
              <a:rPr lang="pt-BR" sz="2800" dirty="0" smtClean="0">
                <a:solidFill>
                  <a:srgbClr val="000000"/>
                </a:solidFill>
              </a:rPr>
              <a:t>entender o quanto o cliente está pedindo para sabermos se temos como atendê-lo ou não.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1354758"/>
            <a:ext cx="8316416" cy="1210146"/>
          </a:xfrm>
        </p:spPr>
        <p:txBody>
          <a:bodyPr>
            <a:normAutofit/>
          </a:bodyPr>
          <a:lstStyle/>
          <a:p>
            <a:r>
              <a:rPr lang="pt-BR" sz="3600" b="1" dirty="0" smtClean="0"/>
              <a:t>Gestão da Capacidade e da Demanda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2060848"/>
            <a:ext cx="8640960" cy="4176464"/>
          </a:xfrm>
        </p:spPr>
        <p:txBody>
          <a:bodyPr>
            <a:noAutofit/>
          </a:bodyPr>
          <a:lstStyle/>
          <a:p>
            <a:r>
              <a:rPr lang="pt-BR" sz="2200" dirty="0" smtClean="0">
                <a:solidFill>
                  <a:srgbClr val="000000"/>
                </a:solidFill>
              </a:rPr>
              <a:t>Quantas refeições podemos fazer por dia? E quantas serão pedidas? </a:t>
            </a:r>
          </a:p>
          <a:p>
            <a:r>
              <a:rPr lang="pt-BR" sz="2200" dirty="0" smtClean="0">
                <a:solidFill>
                  <a:srgbClr val="000000"/>
                </a:solidFill>
              </a:rPr>
              <a:t> quanto tempo leva para atender cada cliente?</a:t>
            </a:r>
          </a:p>
          <a:p>
            <a:r>
              <a:rPr lang="pt-BR" sz="2200" dirty="0" smtClean="0">
                <a:solidFill>
                  <a:srgbClr val="000000"/>
                </a:solidFill>
              </a:rPr>
              <a:t> Há um registro de quantas pessoas são atendidas por mês? E por dia? </a:t>
            </a:r>
          </a:p>
          <a:p>
            <a:r>
              <a:rPr lang="pt-BR" sz="2200" dirty="0" smtClean="0">
                <a:solidFill>
                  <a:srgbClr val="000000"/>
                </a:solidFill>
              </a:rPr>
              <a:t>Há filas em quais horários ou em quais dias? </a:t>
            </a:r>
          </a:p>
          <a:p>
            <a:r>
              <a:rPr lang="pt-BR" sz="2200" dirty="0" smtClean="0">
                <a:solidFill>
                  <a:srgbClr val="000000"/>
                </a:solidFill>
              </a:rPr>
              <a:t>Soluções: </a:t>
            </a:r>
          </a:p>
          <a:p>
            <a:pPr lvl="1"/>
            <a:r>
              <a:rPr lang="pt-BR" sz="2200" dirty="0" smtClean="0">
                <a:solidFill>
                  <a:srgbClr val="000000"/>
                </a:solidFill>
              </a:rPr>
              <a:t>fila de clientes;</a:t>
            </a:r>
          </a:p>
          <a:p>
            <a:pPr lvl="1"/>
            <a:r>
              <a:rPr lang="pt-BR" sz="2200" dirty="0" smtClean="0">
                <a:solidFill>
                  <a:srgbClr val="000000"/>
                </a:solidFill>
              </a:rPr>
              <a:t>folga da equipe de atendimento.</a:t>
            </a:r>
          </a:p>
          <a:p>
            <a:r>
              <a:rPr lang="pt-BR" sz="2200" dirty="0" smtClean="0">
                <a:solidFill>
                  <a:srgbClr val="000000"/>
                </a:solidFill>
              </a:rPr>
              <a:t>é importante conhecermos a </a:t>
            </a:r>
            <a:r>
              <a:rPr lang="pt-BR" sz="2200" b="1" i="1" u="sng" dirty="0" smtClean="0">
                <a:solidFill>
                  <a:srgbClr val="000000"/>
                </a:solidFill>
              </a:rPr>
              <a:t>demanda</a:t>
            </a:r>
            <a:r>
              <a:rPr lang="pt-BR" sz="2200" dirty="0" smtClean="0">
                <a:solidFill>
                  <a:srgbClr val="000000"/>
                </a:solidFill>
              </a:rPr>
              <a:t>, para planejarmos e nos organizarmos, analisando se vale à pena investirmos em um funcionário, se o atendimento é constante ao longo de todo o ano ou se há momentos de pico e o conceito de </a:t>
            </a:r>
            <a:r>
              <a:rPr lang="pt-BR" sz="2200" b="1" i="1" u="sng" dirty="0" smtClean="0">
                <a:solidFill>
                  <a:srgbClr val="000000"/>
                </a:solidFill>
              </a:rPr>
              <a:t>gargalos.</a:t>
            </a:r>
          </a:p>
          <a:p>
            <a:endParaRPr lang="pt-BR" sz="2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496" y="1354758"/>
            <a:ext cx="8291264" cy="418058"/>
          </a:xfrm>
        </p:spPr>
        <p:txBody>
          <a:bodyPr>
            <a:noAutofit/>
          </a:bodyPr>
          <a:lstStyle/>
          <a:p>
            <a:r>
              <a:rPr lang="pt-BR" sz="3600" b="1" dirty="0" smtClean="0"/>
              <a:t>Gestão da Capacidade e da Demanda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76064" y="2060848"/>
            <a:ext cx="8388424" cy="475252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pt-BR" dirty="0" smtClean="0"/>
              <a:t>Alternativas para alterar a capacidade a curto prazo:</a:t>
            </a:r>
          </a:p>
          <a:p>
            <a:r>
              <a:rPr lang="pt-BR" dirty="0" smtClean="0"/>
              <a:t>Aumento da produtividade pela análise do processo;</a:t>
            </a:r>
          </a:p>
          <a:p>
            <a:r>
              <a:rPr lang="pt-BR" dirty="0" smtClean="0"/>
              <a:t>Programação dos turnos de trabalho;</a:t>
            </a:r>
          </a:p>
          <a:p>
            <a:r>
              <a:rPr lang="pt-BR" dirty="0" smtClean="0"/>
              <a:t>Utilização de trabalhadores multifuncionais;</a:t>
            </a:r>
          </a:p>
          <a:p>
            <a:r>
              <a:rPr lang="pt-BR" dirty="0" smtClean="0"/>
              <a:t>Utilização de horas extras e trabalhadores em tempo parcial;</a:t>
            </a:r>
          </a:p>
          <a:p>
            <a:r>
              <a:rPr lang="pt-BR" dirty="0" smtClean="0"/>
              <a:t>Contratação de trabalhadores temporários para demandas sazonais;</a:t>
            </a:r>
          </a:p>
          <a:p>
            <a:r>
              <a:rPr lang="pt-BR" dirty="0" smtClean="0"/>
              <a:t>Compartilhar funcionários;</a:t>
            </a:r>
          </a:p>
          <a:p>
            <a:r>
              <a:rPr lang="pt-BR" dirty="0" smtClean="0"/>
              <a:t>Utilizar instalações para outras finalidades;</a:t>
            </a:r>
          </a:p>
          <a:p>
            <a:r>
              <a:rPr lang="pt-BR" dirty="0" smtClean="0"/>
              <a:t>Aumento do horário de funcionamento;</a:t>
            </a:r>
          </a:p>
          <a:p>
            <a:r>
              <a:rPr lang="pt-BR" dirty="0" smtClean="0"/>
              <a:t>Estimular a participação do cliente como coprodutor do serviço.</a:t>
            </a:r>
          </a:p>
          <a:p>
            <a:endParaRPr lang="pt-BR" b="1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349896"/>
            <a:ext cx="8229600" cy="1143000"/>
          </a:xfrm>
        </p:spPr>
        <p:txBody>
          <a:bodyPr/>
          <a:lstStyle/>
          <a:p>
            <a:r>
              <a:rPr lang="pt-BR" sz="4000" b="1" dirty="0" smtClean="0"/>
              <a:t>Técnicas de previsão</a:t>
            </a:r>
            <a:endParaRPr lang="pt-BR" sz="4000" b="1" dirty="0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23748" t="32452" r="28522" b="18227"/>
          <a:stretch>
            <a:fillRect/>
          </a:stretch>
        </p:blipFill>
        <p:spPr bwMode="auto">
          <a:xfrm>
            <a:off x="2200183" y="2185062"/>
            <a:ext cx="5324145" cy="4700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1440160"/>
            <a:ext cx="7452320" cy="476672"/>
          </a:xfrm>
        </p:spPr>
        <p:txBody>
          <a:bodyPr>
            <a:normAutofit fontScale="90000"/>
          </a:bodyPr>
          <a:lstStyle/>
          <a:p>
            <a:r>
              <a:rPr lang="pt-BR" sz="3600" b="1" dirty="0" smtClean="0"/>
              <a:t>Qualidade e Produtividade em Serviços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2088232"/>
            <a:ext cx="8748464" cy="3861048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pt-BR" sz="2200" dirty="0" smtClean="0">
                <a:solidFill>
                  <a:srgbClr val="000000"/>
                </a:solidFill>
              </a:rPr>
              <a:t>Ações motivacionais para a administração pública guiadas por alguns princípios:</a:t>
            </a:r>
          </a:p>
          <a:p>
            <a:pPr>
              <a:lnSpc>
                <a:spcPct val="90000"/>
              </a:lnSpc>
            </a:pPr>
            <a:r>
              <a:rPr lang="pt-BR" sz="2200" dirty="0" smtClean="0">
                <a:solidFill>
                  <a:srgbClr val="000000"/>
                </a:solidFill>
              </a:rPr>
              <a:t>O recurso básico de geração de qualidade é o </a:t>
            </a:r>
            <a:r>
              <a:rPr lang="pt-BR" sz="2200" b="1" dirty="0" smtClean="0">
                <a:solidFill>
                  <a:srgbClr val="000000"/>
                </a:solidFill>
              </a:rPr>
              <a:t>funcionário público*. </a:t>
            </a:r>
            <a:r>
              <a:rPr lang="pt-BR" sz="2200" dirty="0" smtClean="0">
                <a:solidFill>
                  <a:srgbClr val="000000"/>
                </a:solidFill>
              </a:rPr>
              <a:t>Ele e seus colegas é quem precisam gerar os programas de motivação.  </a:t>
            </a:r>
          </a:p>
          <a:p>
            <a:pPr>
              <a:lnSpc>
                <a:spcPct val="90000"/>
              </a:lnSpc>
            </a:pPr>
            <a:r>
              <a:rPr lang="pt-BR" sz="2200" dirty="0" smtClean="0">
                <a:solidFill>
                  <a:srgbClr val="000000"/>
                </a:solidFill>
              </a:rPr>
              <a:t>Os programas de qualidade precisam estar voltados primeiramente para a satisfação do próprio funcionário. </a:t>
            </a:r>
          </a:p>
          <a:p>
            <a:pPr>
              <a:lnSpc>
                <a:spcPct val="90000"/>
              </a:lnSpc>
            </a:pPr>
            <a:r>
              <a:rPr lang="pt-BR" sz="2200" dirty="0" smtClean="0">
                <a:solidFill>
                  <a:srgbClr val="000000"/>
                </a:solidFill>
              </a:rPr>
              <a:t>Ele irá repassar muitas vezes a sua motivação para o atendimento conforme suas relações com o empregador (o Estado).</a:t>
            </a:r>
          </a:p>
          <a:p>
            <a:pPr>
              <a:lnSpc>
                <a:spcPct val="90000"/>
              </a:lnSpc>
            </a:pPr>
            <a:r>
              <a:rPr lang="pt-BR" sz="2200" dirty="0" smtClean="0">
                <a:solidFill>
                  <a:srgbClr val="000000"/>
                </a:solidFill>
              </a:rPr>
              <a:t>O programa deve planejar ações de curto, médio e longo prazo e, se possível, aliar com bonificações. </a:t>
            </a:r>
          </a:p>
          <a:p>
            <a:pPr>
              <a:lnSpc>
                <a:spcPct val="90000"/>
              </a:lnSpc>
            </a:pPr>
            <a:r>
              <a:rPr lang="pt-BR" sz="2200" dirty="0" smtClean="0">
                <a:solidFill>
                  <a:srgbClr val="000000"/>
                </a:solidFill>
              </a:rPr>
              <a:t>E, por fim, determinar um processo de custo/benefício, sendo o custo largamente compensado por benefícios de racionalização do processo administrativo. </a:t>
            </a:r>
            <a:endParaRPr lang="pt-BR" sz="2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576" y="1277888"/>
            <a:ext cx="7164288" cy="1143000"/>
          </a:xfrm>
        </p:spPr>
        <p:txBody>
          <a:bodyPr>
            <a:normAutofit fontScale="90000"/>
          </a:bodyPr>
          <a:lstStyle/>
          <a:p>
            <a:r>
              <a:rPr lang="pt-BR" sz="3600" b="1" dirty="0">
                <a:solidFill>
                  <a:srgbClr val="000000"/>
                </a:solidFill>
              </a:rPr>
              <a:t>Unidade 4 – Gestão de Operações Logísticas</a:t>
            </a:r>
            <a:endParaRPr lang="pt-BR" sz="3600" dirty="0">
              <a:solidFill>
                <a:srgbClr val="00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3568" y="2420888"/>
            <a:ext cx="8388424" cy="4032448"/>
          </a:xfrm>
        </p:spPr>
        <p:txBody>
          <a:bodyPr>
            <a:normAutofit lnSpcReduction="10000"/>
          </a:bodyPr>
          <a:lstStyle/>
          <a:p>
            <a:r>
              <a:rPr lang="pt-BR" sz="2800" dirty="0" smtClean="0">
                <a:solidFill>
                  <a:srgbClr val="000000"/>
                </a:solidFill>
              </a:rPr>
              <a:t>Aplicar o gerenciamento de filas para diminuir o tempo de espera do cliente;</a:t>
            </a:r>
          </a:p>
          <a:p>
            <a:r>
              <a:rPr lang="pt-BR" sz="2800" dirty="0" smtClean="0">
                <a:solidFill>
                  <a:srgbClr val="000000"/>
                </a:solidFill>
              </a:rPr>
              <a:t>Assinalar as técnicas de previsão de demanda existentes;</a:t>
            </a:r>
          </a:p>
          <a:p>
            <a:r>
              <a:rPr lang="pt-BR" sz="2800" dirty="0" smtClean="0">
                <a:solidFill>
                  <a:srgbClr val="000000"/>
                </a:solidFill>
              </a:rPr>
              <a:t>Identificar os conceitos da qualidade em serviços;</a:t>
            </a:r>
          </a:p>
          <a:p>
            <a:r>
              <a:rPr lang="pt-BR" sz="2800" dirty="0" smtClean="0">
                <a:solidFill>
                  <a:srgbClr val="000000"/>
                </a:solidFill>
              </a:rPr>
              <a:t>Enunciar algumas ferramentas para melhoria e controle da qualidade de serviços; e</a:t>
            </a:r>
          </a:p>
          <a:p>
            <a:r>
              <a:rPr lang="pt-BR" sz="2800" dirty="0" smtClean="0">
                <a:solidFill>
                  <a:srgbClr val="000000"/>
                </a:solidFill>
              </a:rPr>
              <a:t>Descrever como gerenciar os serviços e a rede envolvida. </a:t>
            </a:r>
            <a:endParaRPr lang="pt-BR" sz="2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1560" y="1210742"/>
            <a:ext cx="7643192" cy="562074"/>
          </a:xfrm>
        </p:spPr>
        <p:txBody>
          <a:bodyPr>
            <a:noAutofit/>
          </a:bodyPr>
          <a:lstStyle/>
          <a:p>
            <a:r>
              <a:rPr lang="pt-BR" sz="3600" b="1" dirty="0" smtClean="0"/>
              <a:t>Três  desafios a serem enfrentados no setor público </a:t>
            </a:r>
            <a:endParaRPr lang="pt-BR" sz="36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2276872"/>
            <a:ext cx="8244408" cy="4104456"/>
          </a:xfrm>
        </p:spPr>
        <p:txBody>
          <a:bodyPr>
            <a:normAutofit/>
          </a:bodyPr>
          <a:lstStyle/>
          <a:p>
            <a:r>
              <a:rPr lang="pt-BR" sz="2200" dirty="0" smtClean="0">
                <a:solidFill>
                  <a:srgbClr val="0000FF"/>
                </a:solidFill>
              </a:rPr>
              <a:t>A cultura da rotatividade no setor governamental</a:t>
            </a:r>
            <a:r>
              <a:rPr lang="pt-BR" sz="2200" dirty="0" smtClean="0"/>
              <a:t>: a cada quatro anos há trocas das pessoas que ocupam os cargos políticos (esse tempo aumenta nos casos de reeleição). Isso gera um choque no modelo administrativo e na filosofia de trabalho dos servidores públicos. </a:t>
            </a:r>
          </a:p>
          <a:p>
            <a:r>
              <a:rPr lang="pt-BR" sz="2200" dirty="0" smtClean="0">
                <a:solidFill>
                  <a:srgbClr val="0000FF"/>
                </a:solidFill>
              </a:rPr>
              <a:t>O aumento de clientes não aumenta em mais recursos</a:t>
            </a:r>
            <a:r>
              <a:rPr lang="pt-BR" sz="2200" dirty="0" smtClean="0"/>
              <a:t>: a população aumenta e as migrações entre municípios também, mas isso não significa que a arrecadação de impostos tenha o aumento proporcional. </a:t>
            </a:r>
          </a:p>
          <a:p>
            <a:r>
              <a:rPr lang="pt-BR" sz="2200" dirty="0" smtClean="0">
                <a:solidFill>
                  <a:srgbClr val="0000FF"/>
                </a:solidFill>
              </a:rPr>
              <a:t>O equilíbrio entre quantidade e qualidade</a:t>
            </a:r>
            <a:r>
              <a:rPr lang="pt-BR" sz="2200" dirty="0" smtClean="0"/>
              <a:t>: muitas vezes o serviço prestado não é adequado ou a qualidade da informação é baixa.</a:t>
            </a:r>
            <a:endParaRPr lang="pt-BR" sz="22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71600" y="1268760"/>
            <a:ext cx="6732240" cy="1368152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>As Ferramentas da Qualidade para a Melhoria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7584" y="2863477"/>
            <a:ext cx="8229600" cy="3517851"/>
          </a:xfrm>
        </p:spPr>
        <p:txBody>
          <a:bodyPr>
            <a:normAutofit/>
          </a:bodyPr>
          <a:lstStyle/>
          <a:p>
            <a:r>
              <a:rPr lang="pt-BR" sz="2800" dirty="0" smtClean="0">
                <a:solidFill>
                  <a:srgbClr val="000000"/>
                </a:solidFill>
              </a:rPr>
              <a:t>o </a:t>
            </a:r>
            <a:r>
              <a:rPr lang="pt-BR" sz="2800" i="1" dirty="0" err="1" smtClean="0">
                <a:solidFill>
                  <a:srgbClr val="000000"/>
                </a:solidFill>
              </a:rPr>
              <a:t>brainstorming</a:t>
            </a:r>
            <a:r>
              <a:rPr lang="pt-BR" sz="2800" i="1" dirty="0" smtClean="0">
                <a:solidFill>
                  <a:srgbClr val="000000"/>
                </a:solidFill>
              </a:rPr>
              <a:t>; </a:t>
            </a:r>
          </a:p>
          <a:p>
            <a:r>
              <a:rPr lang="pt-BR" sz="2800" i="1" dirty="0" smtClean="0">
                <a:solidFill>
                  <a:srgbClr val="000000"/>
                </a:solidFill>
              </a:rPr>
              <a:t>o diagrama causa e efeito; </a:t>
            </a:r>
          </a:p>
          <a:p>
            <a:r>
              <a:rPr lang="pt-BR" sz="2800" i="1" dirty="0" smtClean="0">
                <a:solidFill>
                  <a:srgbClr val="000000"/>
                </a:solidFill>
              </a:rPr>
              <a:t>a matriz Gravidade, Urgência e Tendência (GUT); </a:t>
            </a:r>
          </a:p>
          <a:p>
            <a:r>
              <a:rPr lang="pt-BR" sz="2800" i="1" dirty="0" smtClean="0">
                <a:solidFill>
                  <a:srgbClr val="000000"/>
                </a:solidFill>
              </a:rPr>
              <a:t>o plano de ação (5W2H); e </a:t>
            </a:r>
          </a:p>
          <a:p>
            <a:r>
              <a:rPr lang="pt-BR" sz="2800" i="1" dirty="0" smtClean="0">
                <a:solidFill>
                  <a:srgbClr val="000000"/>
                </a:solidFill>
              </a:rPr>
              <a:t>o PDCA. </a:t>
            </a:r>
            <a:endParaRPr lang="pt-BR" sz="2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1196752"/>
            <a:ext cx="2880320" cy="1152128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pt-BR" i="1" dirty="0" smtClean="0"/>
              <a:t>PDCA. 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27328" t="21315" r="30908" b="19818"/>
          <a:stretch>
            <a:fillRect/>
          </a:stretch>
        </p:blipFill>
        <p:spPr bwMode="auto">
          <a:xfrm>
            <a:off x="2339752" y="1182351"/>
            <a:ext cx="4849836" cy="5126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1340768"/>
            <a:ext cx="7920880" cy="1440160"/>
          </a:xfrm>
        </p:spPr>
        <p:txBody>
          <a:bodyPr>
            <a:noAutofit/>
          </a:bodyPr>
          <a:lstStyle/>
          <a:p>
            <a:r>
              <a:rPr lang="pt-BR" sz="3200" b="1" i="1" dirty="0" smtClean="0"/>
              <a:t>PDCA - </a:t>
            </a:r>
            <a:r>
              <a:rPr lang="pt-BR" sz="3200" b="1" dirty="0" smtClean="0"/>
              <a:t>um ciclo básico aplicado ao controle de processo em serviços</a:t>
            </a:r>
            <a:r>
              <a:rPr lang="pt-BR" sz="3200" b="1" i="1" dirty="0" smtClean="0"/>
              <a:t> </a:t>
            </a:r>
            <a:r>
              <a:rPr lang="pt-BR" sz="3200" b="1" dirty="0" smtClean="0"/>
              <a:t/>
            </a:r>
            <a:br>
              <a:rPr lang="pt-BR" sz="3200" b="1" dirty="0" smtClean="0"/>
            </a:br>
            <a:endParaRPr lang="pt-BR" sz="3200" b="1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/>
          <a:srcRect l="23250" t="22266" r="26547" b="31469"/>
          <a:stretch>
            <a:fillRect/>
          </a:stretch>
        </p:blipFill>
        <p:spPr bwMode="auto">
          <a:xfrm>
            <a:off x="1763688" y="2298051"/>
            <a:ext cx="5858692" cy="4049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1560" y="1340768"/>
            <a:ext cx="6707088" cy="490066"/>
          </a:xfrm>
        </p:spPr>
        <p:txBody>
          <a:bodyPr>
            <a:noAutofit/>
          </a:bodyPr>
          <a:lstStyle/>
          <a:p>
            <a:r>
              <a:rPr lang="pt-BR" sz="3600" b="1" dirty="0" smtClean="0"/>
              <a:t>Falhas na Qualidade em Serviços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2060848"/>
            <a:ext cx="8208912" cy="4425355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</a:pPr>
            <a:r>
              <a:rPr lang="pt-BR" dirty="0" smtClean="0"/>
              <a:t>a avaliação da </a:t>
            </a:r>
            <a:r>
              <a:rPr lang="pt-BR" dirty="0" smtClean="0">
                <a:solidFill>
                  <a:srgbClr val="FF0000"/>
                </a:solidFill>
              </a:rPr>
              <a:t>distância entre o serviço esperado e o percebido </a:t>
            </a:r>
            <a:r>
              <a:rPr lang="pt-BR" dirty="0" smtClean="0"/>
              <a:t>é um processo rotineiro de retorno de informação do cliente (questionário);</a:t>
            </a:r>
          </a:p>
          <a:p>
            <a:pPr>
              <a:lnSpc>
                <a:spcPct val="110000"/>
              </a:lnSpc>
            </a:pPr>
            <a:r>
              <a:rPr lang="pt-BR" dirty="0" smtClean="0"/>
              <a:t>forma como a administração entende as expectativas dos clientes  (comunicação);</a:t>
            </a:r>
          </a:p>
          <a:p>
            <a:pPr>
              <a:lnSpc>
                <a:spcPct val="110000"/>
              </a:lnSpc>
            </a:pPr>
            <a:r>
              <a:rPr lang="pt-BR" dirty="0" smtClean="0"/>
              <a:t>administração formula </a:t>
            </a:r>
            <a:r>
              <a:rPr lang="pt-BR" dirty="0" smtClean="0">
                <a:solidFill>
                  <a:srgbClr val="FF0000"/>
                </a:solidFill>
              </a:rPr>
              <a:t>níveis de qualidade que não condizem com as expectativas </a:t>
            </a:r>
            <a:r>
              <a:rPr lang="pt-BR" dirty="0" smtClean="0"/>
              <a:t>do cliente; </a:t>
            </a:r>
          </a:p>
          <a:p>
            <a:pPr>
              <a:lnSpc>
                <a:spcPct val="110000"/>
              </a:lnSpc>
            </a:pPr>
            <a:r>
              <a:rPr lang="pt-BR" dirty="0" smtClean="0"/>
              <a:t>quando o serviço efetivamente prestado não atende às especificações estabelecidas pela gerência; </a:t>
            </a:r>
          </a:p>
          <a:p>
            <a:pPr>
              <a:lnSpc>
                <a:spcPct val="110000"/>
              </a:lnSpc>
            </a:pPr>
            <a:r>
              <a:rPr lang="pt-BR" dirty="0" smtClean="0"/>
              <a:t>Serviços Enxutos – recursos alocados naquilo que agrega valor para o cliente. </a:t>
            </a:r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71600" y="1061864"/>
            <a:ext cx="6419056" cy="1143000"/>
          </a:xfrm>
        </p:spPr>
        <p:txBody>
          <a:bodyPr>
            <a:noAutofit/>
          </a:bodyPr>
          <a:lstStyle/>
          <a:p>
            <a:r>
              <a:rPr lang="pt-BR" sz="3200" b="1" dirty="0" smtClean="0"/>
              <a:t>Planejamento e Gestão da Rede de Operações de Serviço 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2276872"/>
            <a:ext cx="8460432" cy="443711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sz="2200" b="1" dirty="0" smtClean="0"/>
              <a:t>Para controlar a prestação do serviço:</a:t>
            </a:r>
          </a:p>
          <a:p>
            <a:r>
              <a:rPr lang="pt-BR" sz="2200" dirty="0" smtClean="0"/>
              <a:t>gerentes tendem a impor regras e procedimentos ao pessoal da linha de frente, limitando assim sua autonomia e seu arbítrio ao servir o cidadão. </a:t>
            </a:r>
          </a:p>
          <a:p>
            <a:r>
              <a:rPr lang="pt-BR" sz="2200" dirty="0" smtClean="0"/>
              <a:t>O pessoal da linha de frente deseja controlar o comportamento do cliente para tornar seu próprio trabalho mais gerenciável e menos estressante </a:t>
            </a:r>
          </a:p>
          <a:p>
            <a:r>
              <a:rPr lang="pt-BR" sz="2200" dirty="0" smtClean="0"/>
              <a:t>o cliente tenta controlar o encontro do serviço para obter maior benefício dele. </a:t>
            </a:r>
          </a:p>
          <a:p>
            <a:r>
              <a:rPr lang="pt-BR" sz="2200" dirty="0" smtClean="0"/>
              <a:t>Idealmente, as três partes ganham muito ao trabalharem juntas para criar um encontro de serviços benéfico (FITZSIMMONS; FITZSIMMONS, 2000). </a:t>
            </a:r>
            <a:endParaRPr lang="pt-BR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7584" y="1412776"/>
            <a:ext cx="6419056" cy="706090"/>
          </a:xfrm>
        </p:spPr>
        <p:txBody>
          <a:bodyPr>
            <a:normAutofit/>
          </a:bodyPr>
          <a:lstStyle/>
          <a:p>
            <a:r>
              <a:rPr lang="pt-BR" sz="3600" b="1" dirty="0" smtClean="0"/>
              <a:t>Serviços de Valor Agregado 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2190874"/>
            <a:ext cx="8352928" cy="4077072"/>
          </a:xfrm>
        </p:spPr>
        <p:txBody>
          <a:bodyPr>
            <a:normAutofit/>
          </a:bodyPr>
          <a:lstStyle/>
          <a:p>
            <a:r>
              <a:rPr lang="pt-BR" sz="2700" b="1" dirty="0" smtClean="0">
                <a:solidFill>
                  <a:srgbClr val="000000"/>
                </a:solidFill>
              </a:rPr>
              <a:t>Serviço básico; </a:t>
            </a:r>
          </a:p>
          <a:p>
            <a:r>
              <a:rPr lang="pt-BR" sz="2700" b="1" dirty="0" smtClean="0">
                <a:solidFill>
                  <a:srgbClr val="000000"/>
                </a:solidFill>
              </a:rPr>
              <a:t>serviço com zero defeito;</a:t>
            </a:r>
          </a:p>
          <a:p>
            <a:r>
              <a:rPr lang="pt-BR" sz="2700" b="1" dirty="0" smtClean="0">
                <a:solidFill>
                  <a:srgbClr val="000000"/>
                </a:solidFill>
              </a:rPr>
              <a:t>Os</a:t>
            </a:r>
            <a:r>
              <a:rPr lang="pt-BR" sz="2700" dirty="0" smtClean="0">
                <a:solidFill>
                  <a:srgbClr val="000000"/>
                </a:solidFill>
              </a:rPr>
              <a:t> </a:t>
            </a:r>
            <a:r>
              <a:rPr lang="pt-BR" sz="2700" b="1" dirty="0" smtClean="0">
                <a:solidFill>
                  <a:srgbClr val="000000"/>
                </a:solidFill>
              </a:rPr>
              <a:t>serviços de valor agregado - </a:t>
            </a:r>
            <a:r>
              <a:rPr lang="pt-BR" sz="2700" dirty="0" smtClean="0">
                <a:solidFill>
                  <a:srgbClr val="000000"/>
                </a:solidFill>
              </a:rPr>
              <a:t>resultam de atividades exclusivas ou específicas que as empresas podem realizar em conjunto para aumentar sua eficácia e sua eficiência. Os serviços com valor agregado fortalecem acordos entre empresas. Representam uma alternativa ao comprometimento de zero defeito, a fim de alcançar a lealdade do cliente. </a:t>
            </a:r>
          </a:p>
          <a:p>
            <a:endParaRPr lang="pt-BR" sz="27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3568" y="1133872"/>
            <a:ext cx="7211144" cy="1143000"/>
          </a:xfrm>
        </p:spPr>
        <p:txBody>
          <a:bodyPr/>
          <a:lstStyle/>
          <a:p>
            <a:r>
              <a:rPr lang="pt-BR" sz="3600" b="1" dirty="0" smtClean="0"/>
              <a:t>Serviços de Valor Agregado </a:t>
            </a:r>
            <a:endParaRPr lang="pt-BR" sz="3600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21362" t="29643" r="32101" b="26182"/>
          <a:stretch>
            <a:fillRect/>
          </a:stretch>
        </p:blipFill>
        <p:spPr bwMode="auto">
          <a:xfrm>
            <a:off x="1359032" y="1844824"/>
            <a:ext cx="5968532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426766"/>
            <a:ext cx="6851104" cy="490066"/>
          </a:xfrm>
        </p:spPr>
        <p:txBody>
          <a:bodyPr>
            <a:noAutofit/>
          </a:bodyPr>
          <a:lstStyle/>
          <a:p>
            <a:pPr algn="l"/>
            <a:r>
              <a:rPr lang="pt-BR" sz="4000" b="1" dirty="0" smtClean="0"/>
              <a:t>Serviços de agregação de valor</a:t>
            </a:r>
            <a:endParaRPr lang="pt-BR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6552" y="2348880"/>
            <a:ext cx="8495928" cy="352839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b="1" dirty="0" smtClean="0"/>
              <a:t>5 áreas de atuação principais: </a:t>
            </a:r>
          </a:p>
          <a:p>
            <a:r>
              <a:rPr lang="pt-BR" dirty="0" smtClean="0"/>
              <a:t>serviços focados no cliente (ex: UPS e Elma Chips – serviço de entrega);</a:t>
            </a:r>
          </a:p>
          <a:p>
            <a:r>
              <a:rPr lang="pt-BR" dirty="0" smtClean="0"/>
              <a:t>serviços focados na promoção(ex: montagem de módulos de exposição exclusivos nos pontos de venda; apresentações especiais para demonstrações de produtos);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99592" y="1498774"/>
            <a:ext cx="6768752" cy="490066"/>
          </a:xfrm>
        </p:spPr>
        <p:txBody>
          <a:bodyPr>
            <a:noAutofit/>
          </a:bodyPr>
          <a:lstStyle/>
          <a:p>
            <a:r>
              <a:rPr lang="pt-BR" sz="4000" b="1" dirty="0" smtClean="0"/>
              <a:t>Serviços de agregação de valor</a:t>
            </a:r>
            <a:endParaRPr lang="pt-BR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3568" y="2492896"/>
            <a:ext cx="8172400" cy="3816424"/>
          </a:xfrm>
        </p:spPr>
        <p:txBody>
          <a:bodyPr>
            <a:noAutofit/>
          </a:bodyPr>
          <a:lstStyle/>
          <a:p>
            <a:r>
              <a:rPr lang="pt-BR" sz="2800" dirty="0" smtClean="0"/>
              <a:t>serviços focados na manufatura (separação e entrega de produtos para dar apoio à produção); </a:t>
            </a:r>
          </a:p>
          <a:p>
            <a:r>
              <a:rPr lang="pt-BR" sz="2800" dirty="0" smtClean="0"/>
              <a:t>serviços focados no tempo(ex: utilização de especialistas para separar, combinar e sequenciar as mercadorias antes da entrega; JIT); e </a:t>
            </a:r>
          </a:p>
          <a:p>
            <a:r>
              <a:rPr lang="pt-BR" sz="2800" dirty="0" smtClean="0"/>
              <a:t>serviços básicos (ex: uso de especialistas na execução rotineira de todo o programa de serviço logístico ao cliente da empresa). </a:t>
            </a:r>
            <a:endParaRPr lang="pt-BR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99592" y="1484784"/>
            <a:ext cx="6923112" cy="1143000"/>
          </a:xfrm>
        </p:spPr>
        <p:txBody>
          <a:bodyPr/>
          <a:lstStyle/>
          <a:p>
            <a:r>
              <a:rPr lang="pt-BR" sz="4000" b="1" dirty="0" smtClean="0"/>
              <a:t>A Terceirização dos Serviços </a:t>
            </a:r>
            <a:endParaRPr lang="pt-BR" sz="4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92088" y="2348880"/>
            <a:ext cx="8244408" cy="4392488"/>
          </a:xfrm>
        </p:spPr>
        <p:txBody>
          <a:bodyPr/>
          <a:lstStyle/>
          <a:p>
            <a:r>
              <a:rPr lang="pt-BR" sz="2800" dirty="0" smtClean="0">
                <a:solidFill>
                  <a:srgbClr val="000000"/>
                </a:solidFill>
              </a:rPr>
              <a:t>Tradicionalmente analisavam-se os custos. </a:t>
            </a:r>
          </a:p>
          <a:p>
            <a:r>
              <a:rPr lang="pt-BR" sz="2800" dirty="0" smtClean="0">
                <a:solidFill>
                  <a:srgbClr val="000000"/>
                </a:solidFill>
              </a:rPr>
              <a:t>a partir dos anos de 1990: custos + foco nas competências principais:</a:t>
            </a:r>
          </a:p>
          <a:p>
            <a:pPr lvl="1"/>
            <a:r>
              <a:rPr lang="pt-BR" dirty="0" smtClean="0">
                <a:solidFill>
                  <a:srgbClr val="000000"/>
                </a:solidFill>
              </a:rPr>
              <a:t>Centrar suas atividades em gerar valor para o cliente, naquelas que geram a diferenciação para a concorrência, e utilizar muitas vezes as habilidades que a empresa tem para expandir o negócio. </a:t>
            </a:r>
            <a:endParaRPr lang="pt-BR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1066726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>Alianças colaborativas 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1700808"/>
            <a:ext cx="8388424" cy="4941168"/>
          </a:xfrm>
        </p:spPr>
        <p:txBody>
          <a:bodyPr>
            <a:normAutofit fontScale="92500" lnSpcReduction="10000"/>
          </a:bodyPr>
          <a:lstStyle/>
          <a:p>
            <a:r>
              <a:rPr lang="pt-BR" sz="2800" dirty="0" smtClean="0"/>
              <a:t>Os fatores necessários para aliança colaborativa:</a:t>
            </a:r>
          </a:p>
          <a:p>
            <a:pPr lvl="1"/>
            <a:r>
              <a:rPr lang="pt-BR" sz="2400" dirty="0" smtClean="0">
                <a:solidFill>
                  <a:srgbClr val="0000FF"/>
                </a:solidFill>
              </a:rPr>
              <a:t>Importância</a:t>
            </a:r>
            <a:r>
              <a:rPr lang="pt-BR" sz="2400" dirty="0" smtClean="0"/>
              <a:t> – a relação faz parte dos objetivos estratégicos das organizações envolvidas; </a:t>
            </a:r>
          </a:p>
          <a:p>
            <a:pPr lvl="1"/>
            <a:r>
              <a:rPr lang="pt-BR" sz="2400" dirty="0" smtClean="0">
                <a:solidFill>
                  <a:srgbClr val="0000FF"/>
                </a:solidFill>
              </a:rPr>
              <a:t>Interdependência</a:t>
            </a:r>
            <a:r>
              <a:rPr lang="pt-BR" sz="2400" dirty="0" smtClean="0"/>
              <a:t> – parceiros precisam um do outro; </a:t>
            </a:r>
          </a:p>
          <a:p>
            <a:pPr lvl="1"/>
            <a:r>
              <a:rPr lang="pt-BR" sz="2400" dirty="0" smtClean="0">
                <a:solidFill>
                  <a:srgbClr val="0000FF"/>
                </a:solidFill>
              </a:rPr>
              <a:t>Investimento</a:t>
            </a:r>
            <a:r>
              <a:rPr lang="pt-BR" sz="2400" dirty="0" smtClean="0"/>
              <a:t> – cada parceiro investe um no outro e no próprio negócio; </a:t>
            </a:r>
          </a:p>
          <a:p>
            <a:pPr lvl="1"/>
            <a:r>
              <a:rPr lang="pt-BR" sz="2400" dirty="0" smtClean="0">
                <a:solidFill>
                  <a:srgbClr val="0000FF"/>
                </a:solidFill>
              </a:rPr>
              <a:t>Informação</a:t>
            </a:r>
            <a:r>
              <a:rPr lang="pt-BR" sz="2400" dirty="0" smtClean="0"/>
              <a:t> – comunicação razoavelmente aberta; </a:t>
            </a:r>
          </a:p>
          <a:p>
            <a:pPr lvl="1"/>
            <a:r>
              <a:rPr lang="pt-BR" sz="2400" dirty="0" smtClean="0">
                <a:solidFill>
                  <a:srgbClr val="0000FF"/>
                </a:solidFill>
              </a:rPr>
              <a:t>Integração</a:t>
            </a:r>
            <a:r>
              <a:rPr lang="pt-BR" sz="2400" dirty="0" smtClean="0"/>
              <a:t> – para garantir funcionamento suave, conexões de faixa larga entre muitas pessoas das duas organizações; </a:t>
            </a:r>
          </a:p>
          <a:p>
            <a:pPr lvl="1"/>
            <a:r>
              <a:rPr lang="pt-BR" sz="2400" dirty="0" smtClean="0">
                <a:solidFill>
                  <a:srgbClr val="0000FF"/>
                </a:solidFill>
              </a:rPr>
              <a:t>Institucionalização</a:t>
            </a:r>
            <a:r>
              <a:rPr lang="pt-BR" sz="2400" dirty="0" smtClean="0"/>
              <a:t> – a aliança tem contornos de formalismo, com responsabilidades claras e processos de decisão bem definidos; e </a:t>
            </a:r>
          </a:p>
          <a:p>
            <a:pPr lvl="1"/>
            <a:r>
              <a:rPr lang="pt-BR" sz="2400" dirty="0" smtClean="0">
                <a:solidFill>
                  <a:srgbClr val="0000FF"/>
                </a:solidFill>
              </a:rPr>
              <a:t>Integridade</a:t>
            </a:r>
            <a:r>
              <a:rPr lang="pt-BR" sz="2400" dirty="0" smtClean="0"/>
              <a:t> – parceiros comportam-se de forma honorável entre si, para permitir níveis adequados de confiança. </a:t>
            </a:r>
          </a:p>
          <a:p>
            <a:pPr lvl="1">
              <a:buNone/>
            </a:pPr>
            <a:r>
              <a:rPr lang="pt-BR" sz="2400" dirty="0" smtClean="0"/>
              <a:t>  </a:t>
            </a:r>
            <a:r>
              <a:rPr lang="pt-BR" sz="1900" i="1" dirty="0" smtClean="0"/>
              <a:t>   Corrêa e </a:t>
            </a:r>
            <a:r>
              <a:rPr lang="pt-BR" sz="1900" i="1" dirty="0" err="1" smtClean="0"/>
              <a:t>Caon</a:t>
            </a:r>
            <a:r>
              <a:rPr lang="pt-BR" sz="1900" i="1" dirty="0" smtClean="0"/>
              <a:t> (2008, p. 36)</a:t>
            </a:r>
            <a:endParaRPr lang="pt-BR" sz="1900" i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1975</TotalTime>
  <Words>1478</Words>
  <Application>Microsoft Office PowerPoint</Application>
  <PresentationFormat>Apresentação na tela (4:3)</PresentationFormat>
  <Paragraphs>120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24</vt:i4>
      </vt:variant>
    </vt:vector>
  </HeadingPairs>
  <TitlesOfParts>
    <vt:vector size="25" baseType="lpstr">
      <vt:lpstr>Tema do Office</vt:lpstr>
      <vt:lpstr>  Gestão de Operações e Logística II</vt:lpstr>
      <vt:lpstr>Unidade 4 – Gestão de Operações Logísticas</vt:lpstr>
      <vt:lpstr>Planejamento e Gestão da Rede de Operações de Serviço </vt:lpstr>
      <vt:lpstr>Serviços de Valor Agregado </vt:lpstr>
      <vt:lpstr>Serviços de Valor Agregado </vt:lpstr>
      <vt:lpstr>Serviços de agregação de valor</vt:lpstr>
      <vt:lpstr>Serviços de agregação de valor</vt:lpstr>
      <vt:lpstr>A Terceirização dos Serviços </vt:lpstr>
      <vt:lpstr>Alianças colaborativas </vt:lpstr>
      <vt:lpstr>Gestão de Filas</vt:lpstr>
      <vt:lpstr>Gestão de Filas</vt:lpstr>
      <vt:lpstr>Gestão de Filas</vt:lpstr>
      <vt:lpstr>Gestão de Filas</vt:lpstr>
      <vt:lpstr>Gestão de Filas</vt:lpstr>
      <vt:lpstr>Gestão da Capacidade e da Demanda</vt:lpstr>
      <vt:lpstr>Gestão da Capacidade e da Demanda</vt:lpstr>
      <vt:lpstr>Gestão da Capacidade e da Demanda</vt:lpstr>
      <vt:lpstr>Técnicas de previsão</vt:lpstr>
      <vt:lpstr>Qualidade e Produtividade em Serviços</vt:lpstr>
      <vt:lpstr>Três  desafios a serem enfrentados no setor público </vt:lpstr>
      <vt:lpstr>As Ferramentas da Qualidade para a Melhoria </vt:lpstr>
      <vt:lpstr>PDCA.  </vt:lpstr>
      <vt:lpstr>PDCA - um ciclo básico aplicado ao controle de processo em serviços  </vt:lpstr>
      <vt:lpstr>Falhas na Qualidade em Serviços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Gestão de Operações e Logística II</dc:title>
  <dc:creator>Alan</dc:creator>
  <cp:lastModifiedBy>Eduardo Lobo</cp:lastModifiedBy>
  <cp:revision>117</cp:revision>
  <dcterms:created xsi:type="dcterms:W3CDTF">2012-07-13T19:08:16Z</dcterms:created>
  <dcterms:modified xsi:type="dcterms:W3CDTF">2013-08-02T13:26:00Z</dcterms:modified>
</cp:coreProperties>
</file>